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81813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4739B28B-A7A6-48FD-83E1-B6D350D4D8EF}" type="datetimeFigureOut">
              <a:rPr lang="en-US" smtClean="0"/>
              <a:t>10/16/2017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736B2C2A-EE14-45A6-8958-1B175922A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52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92431" rIns="92431" bIns="92431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62229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24458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86688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48917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311146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35604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622292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71209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98101" y="0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92431" rIns="92431" bIns="92431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62229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24458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86688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48917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311146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35604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622292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71209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  <a:noFill/>
          <a:ln>
            <a:noFill/>
          </a:ln>
        </p:spPr>
        <p:txBody>
          <a:bodyPr wrap="square" lIns="92431" tIns="92431" rIns="92431" bIns="92431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buChar char="○"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buChar char="■"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buChar char="●"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buChar char="○"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buChar char="■"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buChar char="●"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buChar char="○"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829966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92431" rIns="92431" bIns="92431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62229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24458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86688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48917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311146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35604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622292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71209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98101" y="8829966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b" anchorCtr="0">
            <a:noAutofit/>
          </a:bodyPr>
          <a:lstStyle/>
          <a:p>
            <a:pPr algn="r">
              <a:buClr>
                <a:srgbClr val="000000"/>
              </a:buClr>
              <a:buSzPct val="25000"/>
            </a:pPr>
            <a:fld id="{00000000-1234-1234-1234-123412341234}" type="slidenum">
              <a:rPr lang="en-US" sz="1200" smtClean="0"/>
              <a:pPr algn="r">
                <a:buClr>
                  <a:srgbClr val="000000"/>
                </a:buClr>
                <a:buSzPct val="25000"/>
              </a:pPr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9752000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49" name="Shape 49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9082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r>
              <a:rPr lang="en-US"/>
              <a:t>How did France’s exit from the New World change the British from being protectors to being limiters? (remember Lord Berkely of Bacon’s Rebellion fame?)</a:t>
            </a:r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20947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3566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11181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40671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151" name="Shape 151"/>
          <p:cNvSpPr txBox="1">
            <a:spLocks noGrp="1"/>
          </p:cNvSpPr>
          <p:nvPr>
            <p:ph type="sldNum" idx="12"/>
          </p:nvPr>
        </p:nvSpPr>
        <p:spPr>
          <a:xfrm>
            <a:off x="3898101" y="8829966"/>
            <a:ext cx="2982119" cy="464820"/>
          </a:xfrm>
          <a:prstGeom prst="rect">
            <a:avLst/>
          </a:prstGeom>
        </p:spPr>
        <p:txBody>
          <a:bodyPr wrap="square" lIns="92431" tIns="46203" rIns="92431" bIns="46203" anchor="b" anchorCtr="0">
            <a:noAutofit/>
          </a:bodyPr>
          <a:lstStyle/>
          <a:p>
            <a:pPr>
              <a:buClr>
                <a:srgbClr val="000000"/>
              </a:buClr>
              <a:buSzPct val="25000"/>
            </a:pPr>
            <a:fld id="{00000000-1234-1234-1234-123412341234}" type="slidenum">
              <a:rPr lang="en-US"/>
              <a:pPr>
                <a:buClr>
                  <a:srgbClr val="000000"/>
                </a:buClr>
                <a:buSzPct val="25000"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46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3631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5779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6951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3707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8205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0944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8902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2498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58264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/>
        </p:nvSpPr>
        <p:spPr>
          <a:xfrm>
            <a:off x="3898101" y="8829966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b" anchorCtr="0">
            <a:noAutofit/>
          </a:bodyPr>
          <a:lstStyle/>
          <a:p>
            <a:pPr algn="r">
              <a:buClr>
                <a:srgbClr val="000000"/>
              </a:buClr>
              <a:buSzPct val="25000"/>
            </a:pPr>
            <a:fld id="{00000000-1234-1234-1234-123412341234}" type="slidenum">
              <a:rPr lang="en-US" sz="1800"/>
              <a:pPr algn="r">
                <a:buClr>
                  <a:srgbClr val="000000"/>
                </a:buClr>
                <a:buSzPct val="25000"/>
              </a:pPr>
              <a:t>23</a:t>
            </a:fld>
            <a:endParaRPr lang="en-US" sz="1800"/>
          </a:p>
        </p:txBody>
      </p:sp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t" anchorCtr="0">
            <a:noAutofit/>
          </a:bodyPr>
          <a:lstStyle/>
          <a:p>
            <a:pPr>
              <a:buSzPct val="2500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2443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00413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01849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25402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/>
          <p:nvPr/>
        </p:nvSpPr>
        <p:spPr>
          <a:xfrm>
            <a:off x="3898101" y="8829966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b" anchorCtr="0">
            <a:noAutofit/>
          </a:bodyPr>
          <a:lstStyle/>
          <a:p>
            <a:pPr algn="r">
              <a:buClr>
                <a:srgbClr val="000000"/>
              </a:buClr>
              <a:buSzPct val="25000"/>
            </a:pPr>
            <a:fld id="{00000000-1234-1234-1234-123412341234}" type="slidenum">
              <a:rPr lang="en-US" sz="1800"/>
              <a:pPr algn="r">
                <a:buClr>
                  <a:srgbClr val="000000"/>
                </a:buClr>
                <a:buSzPct val="25000"/>
              </a:pPr>
              <a:t>27</a:t>
            </a:fld>
            <a:endParaRPr lang="en-US" sz="1800"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t" anchorCtr="0">
            <a:noAutofit/>
          </a:bodyPr>
          <a:lstStyle/>
          <a:p>
            <a:pPr>
              <a:buSzPct val="250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75520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/>
        </p:nvSpPr>
        <p:spPr>
          <a:xfrm>
            <a:off x="3898101" y="8829966"/>
            <a:ext cx="2982119" cy="46482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b" anchorCtr="0">
            <a:noAutofit/>
          </a:bodyPr>
          <a:lstStyle/>
          <a:p>
            <a:pPr algn="r">
              <a:buClr>
                <a:srgbClr val="000000"/>
              </a:buClr>
              <a:buSzPct val="25000"/>
            </a:pPr>
            <a:fld id="{00000000-1234-1234-1234-123412341234}" type="slidenum">
              <a:rPr lang="en-US" sz="1800"/>
              <a:pPr algn="r">
                <a:buClr>
                  <a:srgbClr val="000000"/>
                </a:buClr>
                <a:buSzPct val="25000"/>
              </a:pPr>
              <a:t>28</a:t>
            </a:fld>
            <a:endParaRPr lang="en-US" sz="1800"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  <a:noFill/>
          <a:ln>
            <a:noFill/>
          </a:ln>
        </p:spPr>
        <p:txBody>
          <a:bodyPr wrap="square" lIns="92431" tIns="46203" rIns="92431" bIns="46203" anchor="t" anchorCtr="0">
            <a:noAutofit/>
          </a:bodyPr>
          <a:lstStyle/>
          <a:p>
            <a:pPr>
              <a:buSzPct val="250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2882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48263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4278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/>
          </a:p>
        </p:txBody>
      </p:sp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3442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7856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r>
              <a:rPr lang="en-US"/>
              <a:t>Your impressions?</a:t>
            </a:r>
          </a:p>
        </p:txBody>
      </p:sp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0111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8228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6372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2319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wrap="square" lIns="92431" tIns="92431" rIns="92431" bIns="92431" anchor="t" anchorCtr="0">
            <a:noAutofit/>
          </a:bodyPr>
          <a:lstStyle/>
          <a:p>
            <a:pPr>
              <a:buNone/>
            </a:pPr>
            <a:endParaRPr lang="en-US" dirty="0"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862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 descr="BetsyRossFlag0"/>
          <p:cNvPicPr preferRelativeResize="0"/>
          <p:nvPr/>
        </p:nvPicPr>
        <p:blipFill rotWithShape="1">
          <a:blip r:embed="rId13">
            <a:alphaModFix/>
          </a:blip>
          <a:srcRect l="5186" t="5861" r="1867"/>
          <a:stretch/>
        </p:blipFill>
        <p:spPr>
          <a:xfrm>
            <a:off x="0" y="0"/>
            <a:ext cx="9108643" cy="684485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ctrTitle"/>
          </p:nvPr>
        </p:nvSpPr>
        <p:spPr>
          <a:xfrm>
            <a:off x="685799" y="958751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Road to Revolution</a:t>
            </a:r>
          </a:p>
        </p:txBody>
      </p:sp>
      <p:sp>
        <p:nvSpPr>
          <p:cNvPr id="52" name="Shape 52"/>
          <p:cNvSpPr txBox="1">
            <a:spLocks noGrp="1"/>
          </p:cNvSpPr>
          <p:nvPr>
            <p:ph type="subTitle" idx="1"/>
          </p:nvPr>
        </p:nvSpPr>
        <p:spPr>
          <a:xfrm>
            <a:off x="1139588" y="1989161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led British subjects to rebel against King George? </a:t>
            </a:r>
            <a:endParaRPr lang="en-US" sz="3200" b="0" i="0" u="none" strike="noStrike" cap="none" dirty="0" smtClea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5503" y="3979895"/>
            <a:ext cx="87529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Please take notes/annotate as you work through the packet. Raise questions, comment; don’t simply rewrite what happened.  You will need your textbook to answer the questions. Some of the questions are based on inference or your opinion.  </a:t>
            </a:r>
          </a:p>
          <a:p>
            <a:r>
              <a:rPr lang="en-US" sz="2000" dirty="0" smtClean="0"/>
              <a:t>The relevant pages of the textbook are p. 88-93, 103-117.</a:t>
            </a:r>
          </a:p>
          <a:p>
            <a:r>
              <a:rPr lang="en-US" sz="2000" dirty="0" smtClean="0"/>
              <a:t>The packet will be divided into two parts, each worth 15 points</a:t>
            </a:r>
          </a:p>
          <a:p>
            <a:r>
              <a:rPr lang="en-US" sz="2000" dirty="0" smtClean="0"/>
              <a:t>Some of the material you’ve covered in Mr. Pavia’s class.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/>
        </p:nvSpPr>
        <p:spPr>
          <a:xfrm>
            <a:off x="402921" y="936625"/>
            <a:ext cx="8847000" cy="83190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ct val="25000"/>
              <a:buFont typeface="Comic Sans MS"/>
              <a:buNone/>
            </a:pPr>
            <a:r>
              <a:rPr lang="en-US" sz="2400" b="1" i="0" u="none" strike="noStrike" cap="none">
                <a:solidFill>
                  <a:srgbClr val="003399"/>
                </a:solidFill>
                <a:latin typeface="Comic Sans MS"/>
                <a:ea typeface="Comic Sans MS"/>
                <a:cs typeface="Comic Sans MS"/>
                <a:sym typeface="Comic Sans MS"/>
              </a:rPr>
              <a:t>France --&gt; </a:t>
            </a:r>
            <a:r>
              <a:rPr lang="en-US" sz="36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totally removed from the mainland of the NA continent</a:t>
            </a:r>
          </a:p>
        </p:txBody>
      </p:sp>
      <p:sp>
        <p:nvSpPr>
          <p:cNvPr id="118" name="Shape 118"/>
          <p:cNvSpPr txBox="1"/>
          <p:nvPr/>
        </p:nvSpPr>
        <p:spPr>
          <a:xfrm>
            <a:off x="1371600" y="2339975"/>
            <a:ext cx="6400800" cy="12017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9966"/>
              </a:buClr>
              <a:buSzPct val="25000"/>
              <a:buFont typeface="Comic Sans MS"/>
              <a:buNone/>
            </a:pPr>
            <a:r>
              <a:rPr lang="en-US" sz="2400" b="1" i="0" u="none" strike="noStrike" cap="none">
                <a:solidFill>
                  <a:srgbClr val="339966"/>
                </a:solidFill>
                <a:latin typeface="Comic Sans MS"/>
                <a:ea typeface="Comic Sans MS"/>
                <a:cs typeface="Comic Sans MS"/>
                <a:sym typeface="Comic Sans MS"/>
              </a:rPr>
              <a:t>Spain --&gt;</a:t>
            </a:r>
            <a:r>
              <a:rPr lang="en-US" sz="2400" b="1" i="0" u="none" strike="noStrike" cap="none">
                <a:solidFill>
                  <a:srgbClr val="0033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2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got all French lands west of the Mississippi River- But Spain was already a lesser player.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1333500" y="3698875"/>
            <a:ext cx="6477000" cy="2493962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24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England --&gt;</a:t>
            </a:r>
            <a:r>
              <a:rPr lang="en-US" sz="2400" b="1" i="0" u="none" strike="noStrike" cap="none">
                <a:solidFill>
                  <a:srgbClr val="0033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2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got all French lands in Canada, exclusive rights to Caribbean slave trade, more land in Eastern US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but a HUGE War debt, Lots of potential land to Exploit, and blamed the colonists for starting the War </a:t>
            </a:r>
          </a:p>
        </p:txBody>
      </p:sp>
      <p:sp>
        <p:nvSpPr>
          <p:cNvPr id="120" name="Shape 120"/>
          <p:cNvSpPr txBox="1"/>
          <p:nvPr/>
        </p:nvSpPr>
        <p:spPr>
          <a:xfrm>
            <a:off x="1447800" y="228600"/>
            <a:ext cx="6324600" cy="708025"/>
          </a:xfrm>
          <a:prstGeom prst="rect">
            <a:avLst/>
          </a:prstGeom>
          <a:noFill/>
          <a:ln>
            <a:noFill/>
          </a:ln>
          <a:effectLst>
            <a:outerShdw blurRad="63500" dist="35921" dir="2700000">
              <a:srgbClr val="333399"/>
            </a:outerShdw>
          </a:effectLst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Rockwell"/>
              <a:buNone/>
            </a:pPr>
            <a:r>
              <a:rPr lang="en-US" sz="4000" b="1" i="0" u="none" strike="noStrike" cap="none">
                <a:solidFill>
                  <a:srgbClr val="CC0000"/>
                </a:solidFill>
                <a:latin typeface="Rockwell"/>
                <a:ea typeface="Rockwell"/>
                <a:cs typeface="Rockwell"/>
                <a:sym typeface="Rockwell"/>
              </a:rPr>
              <a:t>1763 → Treaty of Paris^</a:t>
            </a:r>
          </a:p>
        </p:txBody>
      </p:sp>
      <p:sp>
        <p:nvSpPr>
          <p:cNvPr id="121" name="Shape 121"/>
          <p:cNvSpPr txBox="1"/>
          <p:nvPr/>
        </p:nvSpPr>
        <p:spPr>
          <a:xfrm>
            <a:off x="1143000" y="6172200"/>
            <a:ext cx="3614737" cy="3698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^Part of a Broad European Treaty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 descr="French&amp;IndianWar-17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81869" y="957618"/>
            <a:ext cx="5860799" cy="5467350"/>
          </a:xfrm>
          <a:prstGeom prst="rect">
            <a:avLst/>
          </a:prstGeom>
          <a:noFill/>
          <a:ln w="9525" cap="flat" cmpd="sng">
            <a:solidFill>
              <a:srgbClr val="003399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27" name="Shape 127"/>
          <p:cNvSpPr txBox="1"/>
          <p:nvPr/>
        </p:nvSpPr>
        <p:spPr>
          <a:xfrm>
            <a:off x="1447800" y="152400"/>
            <a:ext cx="6324600" cy="701675"/>
          </a:xfrm>
          <a:prstGeom prst="rect">
            <a:avLst/>
          </a:prstGeom>
          <a:noFill/>
          <a:ln>
            <a:noFill/>
          </a:ln>
          <a:effectLst>
            <a:outerShdw blurRad="63500" dist="35921" dir="2700000">
              <a:srgbClr val="333399"/>
            </a:outerShdw>
          </a:effectLst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Rockwell"/>
              <a:buNone/>
            </a:pPr>
            <a:r>
              <a:rPr lang="en-US" sz="4000" b="1" i="0" u="none" strike="noStrike" cap="none">
                <a:solidFill>
                  <a:srgbClr val="CC0000"/>
                </a:solidFill>
                <a:latin typeface="Rockwell"/>
                <a:ea typeface="Rockwell"/>
                <a:cs typeface="Rockwell"/>
                <a:sym typeface="Rockwell"/>
              </a:rPr>
              <a:t>North America in 1763</a:t>
            </a:r>
          </a:p>
        </p:txBody>
      </p:sp>
      <p:pic>
        <p:nvPicPr>
          <p:cNvPr id="128" name="Shape 128" descr="NoAmer-17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957618"/>
            <a:ext cx="2585599" cy="237142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" name="TextBox 1"/>
          <p:cNvSpPr txBox="1"/>
          <p:nvPr/>
        </p:nvSpPr>
        <p:spPr>
          <a:xfrm>
            <a:off x="696036" y="3575712"/>
            <a:ext cx="18895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/>
              <a:t>Note: by this time Spain was </a:t>
            </a:r>
            <a:r>
              <a:rPr lang="en-US" sz="2000" dirty="0" smtClean="0"/>
              <a:t>a relatively weak </a:t>
            </a:r>
            <a:r>
              <a:rPr lang="en-US" sz="2000" dirty="0"/>
              <a:t>nation state.  We just won the War and now….</a:t>
            </a:r>
          </a:p>
          <a:p>
            <a:endParaRPr lang="en-US" sz="2000" dirty="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/>
        </p:nvSpPr>
        <p:spPr>
          <a:xfrm>
            <a:off x="1752600" y="1981200"/>
            <a:ext cx="6858000" cy="58578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25000"/>
              <a:buFont typeface="Comic Sans MS"/>
              <a:buNone/>
            </a:pPr>
            <a:r>
              <a:rPr lang="en-US" sz="3200" b="1" i="0" u="none" strike="noStrike" cap="none">
                <a:solidFill>
                  <a:srgbClr val="008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May 1763</a:t>
            </a:r>
            <a:r>
              <a:rPr lang="en-US" sz="3200" b="1" i="0" u="none" strike="noStrike" cap="none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→ </a:t>
            </a:r>
            <a:r>
              <a:rPr lang="en-US" sz="3200" b="1" i="0" u="none" strike="noStrike" cap="none">
                <a:solidFill>
                  <a:srgbClr val="333399"/>
                </a:solidFill>
                <a:latin typeface="Comic Sans MS"/>
                <a:ea typeface="Comic Sans MS"/>
                <a:cs typeface="Comic Sans MS"/>
                <a:sym typeface="Comic Sans MS"/>
              </a:rPr>
              <a:t>Pontiac’s Rebellion</a:t>
            </a:r>
          </a:p>
        </p:txBody>
      </p:sp>
      <p:pic>
        <p:nvPicPr>
          <p:cNvPr id="134" name="Shape 134" descr="Pontiac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2623673"/>
            <a:ext cx="2169810" cy="2405527"/>
          </a:xfrm>
          <a:prstGeom prst="rect">
            <a:avLst/>
          </a:prstGeom>
          <a:noFill/>
          <a:ln w="9525" cap="flat" cmpd="sng">
            <a:solidFill>
              <a:srgbClr val="003399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35" name="Shape 135" descr="FortDetroi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44471" y="2747646"/>
            <a:ext cx="3425571" cy="1494777"/>
          </a:xfrm>
          <a:prstGeom prst="rect">
            <a:avLst/>
          </a:prstGeom>
          <a:noFill/>
          <a:ln w="9525" cap="flat" cmpd="sng">
            <a:solidFill>
              <a:srgbClr val="003399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36" name="Shape 136"/>
          <p:cNvSpPr txBox="1"/>
          <p:nvPr/>
        </p:nvSpPr>
        <p:spPr>
          <a:xfrm>
            <a:off x="4610100" y="4521511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Fort Detroit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1481351" y="5209859"/>
            <a:ext cx="5943600" cy="822325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British “gifts” of smallpox-infected blankets from Fort Pitt.</a:t>
            </a:r>
          </a:p>
        </p:txBody>
      </p:sp>
      <p:sp>
        <p:nvSpPr>
          <p:cNvPr id="138" name="Shape 138"/>
          <p:cNvSpPr txBox="1"/>
          <p:nvPr/>
        </p:nvSpPr>
        <p:spPr>
          <a:xfrm>
            <a:off x="1447800" y="228600"/>
            <a:ext cx="6324600" cy="1250950"/>
          </a:xfrm>
          <a:prstGeom prst="rect">
            <a:avLst/>
          </a:prstGeom>
          <a:noFill/>
          <a:ln>
            <a:noFill/>
          </a:ln>
          <a:effectLst>
            <a:outerShdw blurRad="63500" dist="35921" dir="2700000">
              <a:srgbClr val="333399"/>
            </a:outerShdw>
          </a:effectLst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Rockwell"/>
              <a:buNone/>
            </a:pPr>
            <a:r>
              <a:rPr lang="en-US" sz="3800" b="1" i="0" u="none" strike="noStrike" cap="none">
                <a:solidFill>
                  <a:srgbClr val="CC0000"/>
                </a:solidFill>
                <a:latin typeface="Rockwell"/>
                <a:ea typeface="Rockwell"/>
                <a:cs typeface="Rockwell"/>
                <a:sym typeface="Rockwell"/>
              </a:rPr>
              <a:t>The Aftermath:  Tensions Along the Frontier</a:t>
            </a:r>
          </a:p>
        </p:txBody>
      </p:sp>
      <p:sp>
        <p:nvSpPr>
          <p:cNvPr id="9" name="Shape 137"/>
          <p:cNvSpPr txBox="1"/>
          <p:nvPr/>
        </p:nvSpPr>
        <p:spPr>
          <a:xfrm>
            <a:off x="112594" y="5996636"/>
            <a:ext cx="8498006" cy="861364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r>
              <a:rPr lang="en-US" sz="2400" i="1" dirty="0"/>
              <a:t>Why all of a sudden all these new conflicts w/Native Americans?  </a:t>
            </a:r>
            <a:endParaRPr lang="en-US" sz="2400" i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0" y="274637"/>
            <a:ext cx="9144000" cy="1143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Proclamation of 1763 (October,1763)</a:t>
            </a:r>
          </a:p>
        </p:txBody>
      </p:sp>
      <p:pic>
        <p:nvPicPr>
          <p:cNvPr id="144" name="Shape 144" descr="Proclamation of 176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524000"/>
            <a:ext cx="4313237" cy="50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Shape 145"/>
          <p:cNvSpPr txBox="1"/>
          <p:nvPr/>
        </p:nvSpPr>
        <p:spPr>
          <a:xfrm>
            <a:off x="4448175" y="3244850"/>
            <a:ext cx="247650" cy="368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</p:txBody>
      </p:sp>
      <p:sp>
        <p:nvSpPr>
          <p:cNvPr id="146" name="Shape 146"/>
          <p:cNvSpPr txBox="1"/>
          <p:nvPr/>
        </p:nvSpPr>
        <p:spPr>
          <a:xfrm>
            <a:off x="4448175" y="3244850"/>
            <a:ext cx="247650" cy="368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5943600" y="2286000"/>
            <a:ext cx="2736850" cy="3698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From Protector to Limiter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36525" y="3613150"/>
            <a:ext cx="32618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i="1" dirty="0"/>
              <a:t>Why would Britain limit colonialist movement and protect Native American land?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Look at the graph on p. 106 of your textbook.  Approximately how much did Military expenses exceed tax revenue in the period from 1754-1763?  (area of a triangle ½(base x height).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4631142"/>
            <a:ext cx="9144000" cy="222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i="1" dirty="0"/>
              <a:t>How much did the War cost, who should pay it and what means should be used to get the </a:t>
            </a:r>
            <a:r>
              <a:rPr lang="en-US" sz="2400" i="1" dirty="0" smtClean="0"/>
              <a:t>$?</a:t>
            </a:r>
          </a:p>
          <a:p>
            <a:pPr lvl="0"/>
            <a:r>
              <a:rPr lang="en-US" sz="2400" i="1" dirty="0" smtClean="0"/>
              <a:t>The Iraq War (2003-2011) cost the United States over 2 Trillion Dollars, who should pay for the</a:t>
            </a:r>
          </a:p>
          <a:p>
            <a:pPr lvl="0"/>
            <a:r>
              <a:rPr lang="en-US" sz="2400" i="1" dirty="0" smtClean="0"/>
              <a:t>War and what method should be used to get the $$$? </a:t>
            </a:r>
            <a:endParaRPr lang="en-US" sz="2400" i="1" dirty="0"/>
          </a:p>
          <a:p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Sugar Act (1764)</a:t>
            </a:r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266700" y="1003757"/>
            <a:ext cx="8610600" cy="556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 &amp;I War cost Britain 70 Million pounds- Doubled its debt.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Tax imposed on 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imported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Sugar (note mercantilist acts),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law actually </a:t>
            </a:r>
            <a:r>
              <a:rPr lang="en-US" sz="2400" b="1" i="0" u="none" dirty="0">
                <a:solidFill>
                  <a:schemeClr val="dk1"/>
                </a:solidFill>
              </a:rPr>
              <a:t>REDUCED 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tax that had been placed on sugar earlier but this now they ENFORCED the tax and insisted it be paid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1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Salutary neglect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British were not originally doing enough to enforce the law, and therefore colonists were mad they just decided to start enforcing it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Imagine if you came late to class for 2 months and I didn’t say anything. And then I just decided in month 3 to issue detentions for being late. You would probably be angrier with this example, rather than me just enforcing the rule from the very beginning. That is salutary neglect.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274713"/>
            <a:ext cx="893065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800" b="1" i="1" dirty="0"/>
              <a:t>What constituencies were primarily affected by the Sugar Act and why was it </a:t>
            </a:r>
            <a:r>
              <a:rPr lang="en-US" sz="1800" b="1" i="1" dirty="0" smtClean="0"/>
              <a:t>so</a:t>
            </a:r>
          </a:p>
          <a:p>
            <a:pPr lvl="0"/>
            <a:r>
              <a:rPr lang="en-US" sz="1800" b="1" i="1" dirty="0" smtClean="0"/>
              <a:t> </a:t>
            </a:r>
            <a:r>
              <a:rPr lang="en-US" sz="1800" b="1" i="1" dirty="0"/>
              <a:t>unpopular? </a:t>
            </a:r>
            <a:r>
              <a:rPr lang="en-US" sz="1800" b="1" i="1" dirty="0" smtClean="0"/>
              <a:t>Why </a:t>
            </a:r>
            <a:r>
              <a:rPr lang="en-US" sz="1800" b="1" i="1" dirty="0"/>
              <a:t>would the British use non-jury trials to hear the cases?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Stamp Act: 1765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0" y="990600"/>
            <a:ext cx="39624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 revenue enhancing legislation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taxation without representation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Tax on documents (not postage)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Shape 167" descr="https://upload.wikimedia.org/wikipedia/commons/7/73/Philip_Dawe_(attributed),_The_Bostonians_Paying_the_Excise-man,_or_Tarring_and_Feathering_(1774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5800" y="990600"/>
            <a:ext cx="4304210" cy="56030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0" y="5039508"/>
            <a:ext cx="449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800" b="1" i="1" dirty="0"/>
              <a:t>What kinds of documents do you think had to </a:t>
            </a:r>
            <a:r>
              <a:rPr lang="en-US" sz="1800" b="1" i="1" dirty="0" smtClean="0"/>
              <a:t>pay </a:t>
            </a:r>
            <a:r>
              <a:rPr lang="en-US" sz="1800" b="1" i="1" dirty="0"/>
              <a:t>the stamp act?  Some people think there should be a tax on internet email- if it were just 1cent an email how much revenue would be garnered?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Stamp Act Congress</a:t>
            </a:r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5052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First attempt at unity for the </a:t>
            </a:r>
            <a:r>
              <a:rPr lang="en-US" sz="2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colonies since Albany Plan 1754</a:t>
            </a:r>
            <a:endParaRPr lang="en-US" sz="20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Organize boycotts, torment customs agents, tar and feather Loyalists etc.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Either way, it worked!  Stamp Act repealed...Declaratory Act to save face in 1766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0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Writs of Assistance</a:t>
            </a: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Shape 174" descr="https://lh5.googleusercontent.com/09mc5tLGiTLaZiWjr41EvFIUvQZ6p5TTpzhT1X8yBjHnU4Y26Zo3y79zhrFwB0jj23_-Dy1Nw1dOQorP-0Z3gzxdqwgrJ_ksow-i33UnYpEmsMFU-6_1o6TZT_ul-kwjisAvQWV8mU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53200" y="838200"/>
            <a:ext cx="2320304" cy="2540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 descr="https://lh5.googleusercontent.com/QN7Ey0A5Ynp5OBEZTBufckR2KJ4PA33XxQzTnx7rxNR277QOPHChZGYT1roShxv2B3vyYiRz5n-b84-mZY7Qd4ZMG348urjRM3EVmtQxSWmgm7yno9R35qyGnzK-TjgB1S0xkUO0UTc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00500" y="3197225"/>
            <a:ext cx="5145772" cy="36611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0" y="5785505"/>
            <a:ext cx="4071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i="1" dirty="0" smtClean="0">
                <a:solidFill>
                  <a:schemeClr val="dk1"/>
                </a:solidFill>
              </a:rPr>
              <a:t>What groups do you think were </a:t>
            </a:r>
          </a:p>
          <a:p>
            <a:pPr lvl="0"/>
            <a:r>
              <a:rPr lang="en-US" sz="2000" b="1" i="1" dirty="0" smtClean="0">
                <a:solidFill>
                  <a:schemeClr val="dk1"/>
                </a:solidFill>
              </a:rPr>
              <a:t>Most likely to object?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Other Acts</a:t>
            </a:r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157162" y="1600200"/>
            <a:ext cx="8991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British repeal Stamp Act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Issue Declaratory Act (we’re the boss of you)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Quartering Act (1765)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Townshend Acts (1767)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sng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Sons of Liberty</a:t>
            </a:r>
            <a:r>
              <a:rPr lang="en-US" sz="4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br>
              <a:rPr lang="en-US" sz="4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Tar &amp; feather tax collectors</a:t>
            </a:r>
            <a:br>
              <a:rPr lang="en-US" sz="3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Responsible for Boston Tea Party</a:t>
            </a:r>
          </a:p>
        </p:txBody>
      </p:sp>
      <p:pic>
        <p:nvPicPr>
          <p:cNvPr id="187" name="Shape 187" descr="Bostonians_Paying_Excise_Man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847" t="1406" r="2078" b="4761"/>
          <a:stretch/>
        </p:blipFill>
        <p:spPr>
          <a:xfrm>
            <a:off x="457200" y="3251200"/>
            <a:ext cx="4648200" cy="360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Shape 188" descr="samuel-adam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0200" y="4419600"/>
            <a:ext cx="3420428" cy="2202832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Shape 189"/>
          <p:cNvSpPr txBox="1"/>
          <p:nvPr/>
        </p:nvSpPr>
        <p:spPr>
          <a:xfrm>
            <a:off x="5715000" y="3276600"/>
            <a:ext cx="24384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Sam Adams</a:t>
            </a:r>
          </a:p>
        </p:txBody>
      </p:sp>
      <p:sp>
        <p:nvSpPr>
          <p:cNvPr id="2" name="Rectangle 1"/>
          <p:cNvSpPr/>
          <p:nvPr/>
        </p:nvSpPr>
        <p:spPr>
          <a:xfrm>
            <a:off x="3782361" y="3275112"/>
            <a:ext cx="1579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/>
              <a:t>Vigilante justice? </a:t>
            </a:r>
          </a:p>
        </p:txBody>
      </p:sp>
      <p:sp>
        <p:nvSpPr>
          <p:cNvPr id="3" name="Rectangle 2"/>
          <p:cNvSpPr/>
          <p:nvPr/>
        </p:nvSpPr>
        <p:spPr>
          <a:xfrm>
            <a:off x="1658472" y="2189202"/>
            <a:ext cx="71721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b="1" i="1" dirty="0"/>
              <a:t>Vigilante justice</a:t>
            </a:r>
            <a:r>
              <a:rPr lang="en-US" sz="2000" b="1" i="1" dirty="0" smtClean="0"/>
              <a:t>? Is this more than “civil disobedience”? </a:t>
            </a:r>
            <a:endParaRPr lang="en-US" sz="20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Mercantilism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policy imposed on the colonies that said they could only trade with England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Colonists sold raw materials to England (timber, iron, cotton, tobacco)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return, England sold finished products to the colonists (furniture, tools, cloth, cigarettes)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result was $ flowed from colonists to England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8682" y="6126162"/>
            <a:ext cx="5852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/>
              <a:t>How did this affect colonial development?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/>
        </p:nvSpPr>
        <p:spPr>
          <a:xfrm>
            <a:off x="-53975" y="30162"/>
            <a:ext cx="9372600" cy="76993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3200" b="1" i="0" u="none" strike="noStrike" cap="none" dirty="0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Boston Massacre: </a:t>
            </a:r>
            <a:r>
              <a:rPr lang="en-US" sz="3200" b="1" i="0" u="none" strike="noStrike" cap="none" dirty="0" smtClean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1770</a:t>
            </a:r>
            <a:r>
              <a:rPr lang="en-US" sz="44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  <p:pic>
        <p:nvPicPr>
          <p:cNvPr id="195" name="Shape 195" descr="BostonMassacre"/>
          <p:cNvPicPr preferRelativeResize="0"/>
          <p:nvPr/>
        </p:nvPicPr>
        <p:blipFill rotWithShape="1">
          <a:blip r:embed="rId3">
            <a:alphaModFix/>
          </a:blip>
          <a:srcRect l="2148"/>
          <a:stretch/>
        </p:blipFill>
        <p:spPr>
          <a:xfrm>
            <a:off x="-28575" y="792162"/>
            <a:ext cx="4856642" cy="4403725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96" name="Shape 196" descr="Boston Massacr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94200" y="3295650"/>
            <a:ext cx="4737134" cy="35623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901919" y="1263044"/>
            <a:ext cx="4229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i="1" dirty="0"/>
              <a:t>How many died? </a:t>
            </a:r>
            <a:r>
              <a:rPr lang="en-US" sz="2400" b="1" i="1" dirty="0" smtClean="0"/>
              <a:t>Was there any provocation?</a:t>
            </a:r>
          </a:p>
          <a:p>
            <a:pPr lvl="0"/>
            <a:r>
              <a:rPr lang="en-US" sz="2400" b="1" i="1" dirty="0" smtClean="0"/>
              <a:t>Does the number of dead constitute </a:t>
            </a:r>
            <a:r>
              <a:rPr lang="en-US" sz="2400" b="1" i="1" dirty="0"/>
              <a:t>a “massacre”?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/>
        </p:nvSpPr>
        <p:spPr>
          <a:xfrm>
            <a:off x="685800" y="228600"/>
            <a:ext cx="7848600" cy="1373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Tax on Tea </a:t>
            </a:r>
            <a:r>
              <a:rPr lang="en-US" sz="3600" b="1" i="0" u="none" strike="noStrike" cap="none" dirty="0" smtClean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Passed </a:t>
            </a:r>
            <a:endParaRPr lang="en-US" sz="3600" b="1" i="0" u="none" strike="noStrike" cap="none" dirty="0">
              <a:solidFill>
                <a:srgbClr val="00006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Boston Tea Party (1773)</a:t>
            </a:r>
          </a:p>
        </p:txBody>
      </p:sp>
      <p:pic>
        <p:nvPicPr>
          <p:cNvPr id="202" name="Shape 202" descr="Boston Tea Part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0251" y="2088107"/>
            <a:ext cx="8234149" cy="4616106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" name="TextBox 1"/>
          <p:cNvSpPr txBox="1"/>
          <p:nvPr/>
        </p:nvSpPr>
        <p:spPr>
          <a:xfrm>
            <a:off x="685800" y="1660281"/>
            <a:ext cx="84257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But the tax actually decreased the price of tea, so why the big deal?</a:t>
            </a:r>
            <a:endParaRPr lang="en-US" sz="2000" b="1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/>
        </p:nvSpPr>
        <p:spPr>
          <a:xfrm>
            <a:off x="-95534" y="-14300"/>
            <a:ext cx="9239534" cy="158433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The Coercive or Intolerable</a:t>
            </a:r>
            <a:br>
              <a:rPr lang="en-US" sz="54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54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Acts </a:t>
            </a:r>
            <a:r>
              <a:rPr lang="en-US" sz="44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(1774)</a:t>
            </a:r>
          </a:p>
        </p:txBody>
      </p:sp>
      <p:pic>
        <p:nvPicPr>
          <p:cNvPr id="208" name="Shape 208" descr="North-Intolerable Acts"/>
          <p:cNvPicPr preferRelativeResize="0"/>
          <p:nvPr/>
        </p:nvPicPr>
        <p:blipFill rotWithShape="1">
          <a:blip r:embed="rId3">
            <a:alphaModFix/>
          </a:blip>
          <a:srcRect l="3076" t="2319" r="1538"/>
          <a:stretch/>
        </p:blipFill>
        <p:spPr>
          <a:xfrm>
            <a:off x="156949" y="1742835"/>
            <a:ext cx="3419485" cy="2762729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09" name="Shape 209"/>
          <p:cNvSpPr txBox="1"/>
          <p:nvPr/>
        </p:nvSpPr>
        <p:spPr>
          <a:xfrm>
            <a:off x="4343400" y="2133600"/>
            <a:ext cx="44196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32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1.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Boston port closed</a:t>
            </a:r>
          </a:p>
        </p:txBody>
      </p:sp>
      <p:sp>
        <p:nvSpPr>
          <p:cNvPr id="210" name="Shape 210"/>
          <p:cNvSpPr txBox="1"/>
          <p:nvPr/>
        </p:nvSpPr>
        <p:spPr>
          <a:xfrm>
            <a:off x="4343400" y="3124200"/>
            <a:ext cx="43434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32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2.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 town meetings</a:t>
            </a:r>
          </a:p>
        </p:txBody>
      </p:sp>
      <p:sp>
        <p:nvSpPr>
          <p:cNvPr id="211" name="Shape 211"/>
          <p:cNvSpPr txBox="1"/>
          <p:nvPr/>
        </p:nvSpPr>
        <p:spPr>
          <a:xfrm>
            <a:off x="4343400" y="5334000"/>
            <a:ext cx="45720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32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4.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Trials in England</a:t>
            </a:r>
          </a:p>
        </p:txBody>
      </p:sp>
      <p:sp>
        <p:nvSpPr>
          <p:cNvPr id="212" name="Shape 212"/>
          <p:cNvSpPr txBox="1"/>
          <p:nvPr/>
        </p:nvSpPr>
        <p:spPr>
          <a:xfrm>
            <a:off x="4343400" y="4267200"/>
            <a:ext cx="46482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32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3.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New Quartering Act</a:t>
            </a:r>
          </a:p>
        </p:txBody>
      </p:sp>
      <p:sp>
        <p:nvSpPr>
          <p:cNvPr id="213" name="Shape 213"/>
          <p:cNvSpPr txBox="1"/>
          <p:nvPr/>
        </p:nvSpPr>
        <p:spPr>
          <a:xfrm>
            <a:off x="4343400" y="6278562"/>
            <a:ext cx="45720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32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5.</a:t>
            </a:r>
            <a:r>
              <a:rPr lang="en-US" sz="32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Quebec Act*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4574609"/>
            <a:ext cx="4026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i="1" dirty="0"/>
              <a:t>What’s in a name? Who called it the Coercive Acts and who called it the Intolerable Acts?</a:t>
            </a:r>
          </a:p>
          <a:p>
            <a:pPr lvl="0"/>
            <a:r>
              <a:rPr lang="en-US" sz="2400" b="1" i="1" dirty="0"/>
              <a:t>*Quebec Act not officially part of the above </a:t>
            </a:r>
            <a:r>
              <a:rPr lang="en-US" sz="2400" b="1" i="1" dirty="0" smtClean="0"/>
              <a:t>Act.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/>
        </p:nvSpPr>
        <p:spPr>
          <a:xfrm>
            <a:off x="5502323" y="280917"/>
            <a:ext cx="2895600" cy="3898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5400" b="1" i="0" u="none" strike="noStrike" cap="none" dirty="0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</a:t>
            </a:r>
            <a:br>
              <a:rPr lang="en-US" sz="5400" b="1" i="0" u="none" strike="noStrike" cap="none" dirty="0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5400" b="1" i="0" u="none" strike="noStrike" cap="none" dirty="0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Quebec Act </a:t>
            </a:r>
            <a:r>
              <a:rPr lang="en-US" sz="4400" b="1" i="0" u="none" strike="noStrike" cap="none" dirty="0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(1774)</a:t>
            </a:r>
          </a:p>
        </p:txBody>
      </p:sp>
      <p:pic>
        <p:nvPicPr>
          <p:cNvPr id="220" name="Shape 220" descr="map-Quebec Act of 1774"/>
          <p:cNvPicPr preferRelativeResize="0"/>
          <p:nvPr/>
        </p:nvPicPr>
        <p:blipFill rotWithShape="1">
          <a:blip r:embed="rId3">
            <a:alphaModFix/>
          </a:blip>
          <a:srcRect l="827" t="754" r="2719"/>
          <a:stretch/>
        </p:blipFill>
        <p:spPr>
          <a:xfrm>
            <a:off x="685800" y="457200"/>
            <a:ext cx="4477740" cy="5999333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" name="TextBox 1"/>
          <p:cNvSpPr txBox="1"/>
          <p:nvPr/>
        </p:nvSpPr>
        <p:spPr>
          <a:xfrm>
            <a:off x="5163540" y="3698543"/>
            <a:ext cx="3734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i="1" dirty="0"/>
              <a:t>What’s your initial impression upon looking at this map?  </a:t>
            </a:r>
            <a:endParaRPr lang="en-US" sz="2400" b="1" i="1" dirty="0" smtClean="0"/>
          </a:p>
          <a:p>
            <a:pPr lvl="0"/>
            <a:r>
              <a:rPr lang="en-US" sz="2400" b="1" i="1" dirty="0" smtClean="0"/>
              <a:t>Also </a:t>
            </a:r>
            <a:r>
              <a:rPr lang="en-US" sz="2400" b="1" i="1" dirty="0"/>
              <a:t>what religion were </a:t>
            </a:r>
            <a:r>
              <a:rPr lang="en-US" sz="2400" b="1" i="1" dirty="0" smtClean="0"/>
              <a:t>Quebecers and what problems might this have created?</a:t>
            </a:r>
            <a:endParaRPr lang="en-US" sz="2400" b="1" i="1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/>
        </p:nvSpPr>
        <p:spPr>
          <a:xfrm>
            <a:off x="685800" y="228600"/>
            <a:ext cx="78486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Arial"/>
              <a:buNone/>
            </a:pPr>
            <a:r>
              <a:rPr lang="en-US" sz="5400" b="1" i="0" u="none" strike="noStrike" cap="none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First Continental Congress </a:t>
            </a:r>
            <a:r>
              <a:rPr lang="en-US" sz="4000" b="1" i="0" u="none" strike="noStrike" cap="none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(1774)</a:t>
            </a:r>
          </a:p>
        </p:txBody>
      </p:sp>
      <p:pic>
        <p:nvPicPr>
          <p:cNvPr id="226" name="Shape 226" descr="room declaration was sign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00600" y="2965450"/>
            <a:ext cx="4038600" cy="3279749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7" name="Shape 227"/>
          <p:cNvSpPr txBox="1"/>
          <p:nvPr/>
        </p:nvSpPr>
        <p:spPr>
          <a:xfrm>
            <a:off x="152400" y="4267200"/>
            <a:ext cx="4419600" cy="106680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All trade with GB </a:t>
            </a:r>
            <a:r>
              <a:rPr lang="en-US" sz="3200" b="1" i="0" u="sng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banned</a:t>
            </a:r>
          </a:p>
        </p:txBody>
      </p:sp>
      <p:sp>
        <p:nvSpPr>
          <p:cNvPr id="228" name="Shape 228"/>
          <p:cNvSpPr txBox="1"/>
          <p:nvPr/>
        </p:nvSpPr>
        <p:spPr>
          <a:xfrm>
            <a:off x="152400" y="2188369"/>
            <a:ext cx="4419600" cy="1554162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Huge debate over what the colonies should do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/>
        </p:nvSpPr>
        <p:spPr>
          <a:xfrm>
            <a:off x="228600" y="381000"/>
            <a:ext cx="8382000" cy="1736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5400" b="1" i="0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British Are Coming ... </a:t>
            </a:r>
            <a:r>
              <a:rPr lang="en-US" sz="5400" b="1" i="0" u="none" strike="noStrike" cap="none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. .</a:t>
            </a:r>
          </a:p>
        </p:txBody>
      </p:sp>
      <p:sp>
        <p:nvSpPr>
          <p:cNvPr id="234" name="Shape 234"/>
          <p:cNvSpPr txBox="1"/>
          <p:nvPr/>
        </p:nvSpPr>
        <p:spPr>
          <a:xfrm>
            <a:off x="609600" y="4953000"/>
            <a:ext cx="7924800" cy="137318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2700"/>
              </a:buClr>
              <a:buSzPct val="25000"/>
              <a:buFont typeface="Arial"/>
              <a:buNone/>
            </a:pPr>
            <a:r>
              <a:rPr lang="en-US" sz="2800" b="1" i="0" u="none" strike="noStrike" cap="none">
                <a:solidFill>
                  <a:srgbClr val="CC2700"/>
                </a:solidFill>
                <a:latin typeface="Arial"/>
                <a:ea typeface="Arial"/>
                <a:cs typeface="Arial"/>
                <a:sym typeface="Arial"/>
              </a:rPr>
              <a:t>Paul Revere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&amp; </a:t>
            </a:r>
            <a:r>
              <a:rPr lang="en-US" sz="2800" b="1" i="0" u="none" strike="noStrike" cap="none">
                <a:solidFill>
                  <a:srgbClr val="CC2700"/>
                </a:solidFill>
                <a:latin typeface="Arial"/>
                <a:ea typeface="Arial"/>
                <a:cs typeface="Arial"/>
                <a:sym typeface="Arial"/>
              </a:rPr>
              <a:t>Sybil Ludington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ride to warn the </a:t>
            </a:r>
            <a:r>
              <a:rPr lang="en-US" sz="2800" b="1" i="1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Minutemen</a:t>
            </a:r>
            <a:r>
              <a:rPr lang="en-U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approaching British soldiers.</a:t>
            </a:r>
          </a:p>
        </p:txBody>
      </p:sp>
      <p:pic>
        <p:nvPicPr>
          <p:cNvPr id="235" name="Shape 235" descr="Paul Revere's Rid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38400" y="1600200"/>
            <a:ext cx="4181221" cy="2978026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/>
        </p:nvSpPr>
        <p:spPr>
          <a:xfrm>
            <a:off x="685800" y="0"/>
            <a:ext cx="7848600" cy="15557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4800" b="1" i="1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Shot Heard ’Round the World!</a:t>
            </a:r>
          </a:p>
        </p:txBody>
      </p:sp>
      <p:pic>
        <p:nvPicPr>
          <p:cNvPr id="241" name="Shape 241" descr="Shot Hear Round the Worl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0200" y="1676400"/>
            <a:ext cx="5776722" cy="4082037"/>
          </a:xfrm>
          <a:prstGeom prst="rect">
            <a:avLst/>
          </a:prstGeom>
          <a:noFill/>
          <a:ln w="9525" cap="flat" cmpd="sng">
            <a:solidFill>
              <a:srgbClr val="333399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42" name="Shape 242"/>
          <p:cNvSpPr txBox="1"/>
          <p:nvPr/>
        </p:nvSpPr>
        <p:spPr>
          <a:xfrm>
            <a:off x="533400" y="5821362"/>
            <a:ext cx="81534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2700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rgbClr val="CC2700"/>
                </a:solidFill>
                <a:latin typeface="Arial"/>
                <a:ea typeface="Arial"/>
                <a:cs typeface="Arial"/>
                <a:sym typeface="Arial"/>
              </a:rPr>
              <a:t>Lexington</a:t>
            </a: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&amp; </a:t>
            </a:r>
            <a:r>
              <a:rPr lang="en-US" sz="3200" b="1" i="0" u="none" strike="noStrike" cap="none">
                <a:solidFill>
                  <a:srgbClr val="CC2700"/>
                </a:solidFill>
                <a:latin typeface="Arial"/>
                <a:ea typeface="Arial"/>
                <a:cs typeface="Arial"/>
                <a:sym typeface="Arial"/>
              </a:rPr>
              <a:t>Concord</a:t>
            </a: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April 18,1775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/>
          <p:nvPr/>
        </p:nvSpPr>
        <p:spPr>
          <a:xfrm>
            <a:off x="685800" y="228600"/>
            <a:ext cx="7848600" cy="23463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5400" b="1" i="0" u="none" strike="noStrike" cap="none" dirty="0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Second Continental Congress (1775</a:t>
            </a:r>
            <a:r>
              <a:rPr lang="en-US" sz="5400" b="1" i="0" u="none" strike="noStrike" cap="none" dirty="0" smtClean="0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lang="en-US" sz="4000" b="1" i="0" u="none" strike="noStrike" cap="none" dirty="0">
              <a:solidFill>
                <a:srgbClr val="0000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Shape 249"/>
          <p:cNvSpPr txBox="1"/>
          <p:nvPr/>
        </p:nvSpPr>
        <p:spPr>
          <a:xfrm>
            <a:off x="3679877" y="3889255"/>
            <a:ext cx="4648200" cy="57943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457200" marR="0" lvl="0" indent="-457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2700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CC2700"/>
                </a:solidFill>
                <a:latin typeface="Arial"/>
                <a:ea typeface="Arial"/>
                <a:cs typeface="Arial"/>
                <a:sym typeface="Arial"/>
              </a:rPr>
              <a:t>Olive Branch Petition</a:t>
            </a:r>
          </a:p>
        </p:txBody>
      </p:sp>
      <p:pic>
        <p:nvPicPr>
          <p:cNvPr id="250" name="Shape 250" descr="Olive Branch Petition"/>
          <p:cNvPicPr preferRelativeResize="0"/>
          <p:nvPr/>
        </p:nvPicPr>
        <p:blipFill rotWithShape="1">
          <a:blip r:embed="rId3">
            <a:alphaModFix/>
          </a:blip>
          <a:srcRect l="6021" t="1956" r="3453" b="4046"/>
          <a:stretch/>
        </p:blipFill>
        <p:spPr>
          <a:xfrm>
            <a:off x="533400" y="1981200"/>
            <a:ext cx="2685397" cy="3882281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" name="TextBox 1"/>
          <p:cNvSpPr txBox="1"/>
          <p:nvPr/>
        </p:nvSpPr>
        <p:spPr>
          <a:xfrm>
            <a:off x="3218797" y="2329902"/>
            <a:ext cx="55703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What’s the importance of the Olive Branch Petition?</a:t>
            </a:r>
          </a:p>
          <a:p>
            <a:r>
              <a:rPr lang="en-US" sz="2000" b="1" i="1" dirty="0" smtClean="0"/>
              <a:t>What else was accomplished at the 2</a:t>
            </a:r>
            <a:r>
              <a:rPr lang="en-US" sz="2000" b="1" i="1" baseline="30000" dirty="0" smtClean="0"/>
              <a:t>nd</a:t>
            </a:r>
            <a:r>
              <a:rPr lang="en-US" sz="2000" b="1" i="1" dirty="0" smtClean="0"/>
              <a:t> Congress?</a:t>
            </a:r>
            <a:endParaRPr lang="en-US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/>
          <p:nvPr/>
        </p:nvSpPr>
        <p:spPr>
          <a:xfrm>
            <a:off x="685800" y="228600"/>
            <a:ext cx="7848600" cy="1477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Thomas Paine:  </a:t>
            </a:r>
            <a:r>
              <a:rPr lang="en-US" sz="3600" b="1" i="1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Common Sense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3600" b="1" i="1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(Jan 1776)</a:t>
            </a:r>
          </a:p>
        </p:txBody>
      </p:sp>
      <p:pic>
        <p:nvPicPr>
          <p:cNvPr id="257" name="Shape 257" descr="Common_Sense_cover_ne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" y="1706562"/>
            <a:ext cx="2909887" cy="5168862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58" name="Shape 258" descr="paine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05400" y="1905000"/>
            <a:ext cx="3834441" cy="4953000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/>
          <p:nvPr/>
        </p:nvSpPr>
        <p:spPr>
          <a:xfrm>
            <a:off x="685800" y="304800"/>
            <a:ext cx="7848600" cy="157003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Declaration of Independence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6C"/>
              </a:buClr>
              <a:buSzPct val="25000"/>
              <a:buFont typeface="Times New Roman"/>
              <a:buNone/>
            </a:pPr>
            <a:r>
              <a:rPr lang="en-US" sz="3600" b="1" i="0" u="none" strike="noStrike" cap="none">
                <a:solidFill>
                  <a:srgbClr val="00006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July 4, 1776  </a:t>
            </a:r>
            <a:r>
              <a:rPr lang="en-US" sz="4000" b="1" i="0" u="none" strike="noStrike" cap="none">
                <a:solidFill>
                  <a:srgbClr val="00006C"/>
                </a:solidFill>
                <a:latin typeface="Arial"/>
                <a:ea typeface="Arial"/>
                <a:cs typeface="Arial"/>
                <a:sym typeface="Arial"/>
              </a:rPr>
              <a:t>(1776)</a:t>
            </a:r>
          </a:p>
        </p:txBody>
      </p:sp>
      <p:pic>
        <p:nvPicPr>
          <p:cNvPr id="264" name="Shape 264" descr="Declaration of Independence-1"/>
          <p:cNvPicPr preferRelativeResize="0"/>
          <p:nvPr/>
        </p:nvPicPr>
        <p:blipFill rotWithShape="1">
          <a:blip r:embed="rId3">
            <a:alphaModFix/>
          </a:blip>
          <a:srcRect l="2000" r="1999"/>
          <a:stretch/>
        </p:blipFill>
        <p:spPr>
          <a:xfrm>
            <a:off x="381000" y="2301875"/>
            <a:ext cx="3657600" cy="4532087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65" name="Shape 265" descr="declaration"/>
          <p:cNvPicPr preferRelativeResize="0"/>
          <p:nvPr/>
        </p:nvPicPr>
        <p:blipFill rotWithShape="1">
          <a:blip r:embed="rId4">
            <a:alphaModFix/>
          </a:blip>
          <a:srcRect l="5153" t="2247" r="2061" b="1122"/>
          <a:stretch/>
        </p:blipFill>
        <p:spPr>
          <a:xfrm>
            <a:off x="4424362" y="2457450"/>
            <a:ext cx="4398938" cy="4222750"/>
          </a:xfrm>
          <a:prstGeom prst="rect">
            <a:avLst/>
          </a:prstGeom>
          <a:noFill/>
          <a:ln w="9525" cap="flat" cmpd="sng">
            <a:solidFill>
              <a:srgbClr val="CC2700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New Ideas- Enlightenment</a:t>
            </a:r>
            <a:br>
              <a:rPr lang="en-US"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purpose of government is to protect life, liberty and _ _ _ _ _ _ _ _ </a:t>
            </a:r>
            <a:r>
              <a:rPr lang="en-US"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(not decl. of independence)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381000" y="18288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Glorious Revolution, in 1688 an “almost” bloodless revolution occurred in England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Parliament was dissed and …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King James II was driven from power and a new King and Queen were installed (William and Mary)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more absolute monarchs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 Laws were passed ensuring Parliaments rights (see US Constitution)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John Locke –English Bill of Rights- 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limited government based on the consent of those governed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 Established the Right 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Char char="–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people possess natural and inalienable rights</a:t>
            </a: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Notice…</a:t>
            </a:r>
          </a:p>
        </p:txBody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first battles of the revolution happen in 1775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Patrick Henry “Give me liberty or give me death” (March 1775) 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Lexington &amp; Concord (April 1775)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Washington named commander (May 1775)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Battle of Bunker Hill (June 1775)</a:t>
            </a:r>
          </a:p>
          <a:p>
            <a: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British evacuate Boston (March 1776)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don’t declare independence until July 1776!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ctrTitle"/>
          </p:nvPr>
        </p:nvSpPr>
        <p:spPr>
          <a:xfrm>
            <a:off x="381000" y="-95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Colonists and European Wars</a:t>
            </a:r>
          </a:p>
        </p:txBody>
      </p:sp>
      <p:sp>
        <p:nvSpPr>
          <p:cNvPr id="70" name="Shape 70"/>
          <p:cNvSpPr txBox="1">
            <a:spLocks noGrp="1"/>
          </p:cNvSpPr>
          <p:nvPr>
            <p:ph type="subTitle" idx="1"/>
          </p:nvPr>
        </p:nvSpPr>
        <p:spPr>
          <a:xfrm>
            <a:off x="1" y="725487"/>
            <a:ext cx="9143999" cy="530682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From the first exploration on, European Wars 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 to </a:t>
            </a: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battles in the Americas as well.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dirty="0" smtClean="0"/>
              <a:t>1.</a:t>
            </a: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English 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Civil War 1642-49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William’s 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 1689-1697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1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Europe-the </a:t>
            </a:r>
            <a:r>
              <a:rPr lang="en-US" sz="2400" b="0" i="1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Nine Year War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Also related to the Glorious Revolution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King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Queen </a:t>
            </a:r>
            <a:r>
              <a:rPr lang="en-US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Anne’s War </a:t>
            </a:r>
            <a:r>
              <a:rPr lang="en-US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1701-1714 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Nova Scotia becomes British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en-US" sz="2400" b="0" i="1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Europe-War </a:t>
            </a:r>
            <a:r>
              <a:rPr lang="en-US" sz="2400" b="0" i="1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 the Spanish Succession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King 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George’s War 1740-48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1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Europe- </a:t>
            </a:r>
            <a:r>
              <a:rPr lang="en-US" sz="2400" b="0" i="1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War of the Austrian Succession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2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6119336"/>
            <a:ext cx="9321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/>
              <a:t>War often also distracted England from overseeing trade limits and making sure taxes (</a:t>
            </a:r>
            <a:r>
              <a:rPr lang="en-US" sz="2400" b="1" dirty="0" err="1"/>
              <a:t>ie</a:t>
            </a:r>
            <a:r>
              <a:rPr lang="en-US" sz="2400" b="1" dirty="0"/>
              <a:t> tariffs) were paid.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NoAmer-17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0200" y="1114425"/>
            <a:ext cx="6013028" cy="551497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76" name="Shape 76"/>
          <p:cNvSpPr txBox="1"/>
          <p:nvPr/>
        </p:nvSpPr>
        <p:spPr>
          <a:xfrm>
            <a:off x="1676400" y="228600"/>
            <a:ext cx="6019800" cy="701675"/>
          </a:xfrm>
          <a:prstGeom prst="rect">
            <a:avLst/>
          </a:prstGeom>
          <a:noFill/>
          <a:ln>
            <a:noFill/>
          </a:ln>
          <a:effectLst>
            <a:outerShdw blurRad="63500" dist="35921" dir="2700000">
              <a:srgbClr val="333399"/>
            </a:outerShdw>
          </a:effectLst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Rockwell"/>
              <a:buNone/>
            </a:pPr>
            <a:r>
              <a:rPr lang="en-US" sz="4000" b="1" i="0" u="none" strike="noStrike" cap="none">
                <a:solidFill>
                  <a:srgbClr val="CC0000"/>
                </a:solidFill>
                <a:latin typeface="Rockwell"/>
                <a:ea typeface="Rockwell"/>
                <a:cs typeface="Rockwell"/>
                <a:sym typeface="Rockwell"/>
              </a:rPr>
              <a:t>North America in 1750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French &amp; Indian War</a:t>
            </a:r>
            <a:br>
              <a:rPr lang="en-US" sz="3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(aka “7 Years War” in Europe*)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245660" y="1295400"/>
            <a:ext cx="7926790" cy="445371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1754-1763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French v. 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British (</a:t>
            </a:r>
            <a:r>
              <a:rPr lang="en-US" sz="1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Spanish</a:t>
            </a:r>
            <a:r>
              <a:rPr lang="en-US" sz="28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28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Natives joined </a:t>
            </a:r>
            <a:r>
              <a:rPr lang="en-US" sz="2800" b="1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both</a:t>
            </a: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sides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George Washington fought in this war on the British side: “I luckily escaped without a wound, although I had 4 bullet holes in my coat, and 2 horses shot under me.”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European War would fundamentally alter the nature of NA continent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 Winston Churchill called it the 1</a:t>
            </a:r>
            <a:r>
              <a:rPr lang="en-US" sz="2800" b="0" i="0" u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World War</a:t>
            </a:r>
          </a:p>
          <a:p>
            <a:pPr indent="-342900">
              <a:spcBef>
                <a:spcPts val="560"/>
              </a:spcBef>
              <a:buNone/>
            </a:pPr>
            <a:r>
              <a:rPr lang="en-US" sz="2800" i="1" dirty="0"/>
              <a:t>What led to the friction with the French (and Native Americans)?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8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European Wars </a:t>
            </a:r>
            <a:r>
              <a:rPr lang="en-US" sz="44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-affect the </a:t>
            </a:r>
            <a:r>
              <a:rPr lang="en-US" sz="4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Americas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0" y="1473958"/>
            <a:ext cx="8686800" cy="457600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Major Players in the America’s by the 18</a:t>
            </a:r>
            <a:r>
              <a:rPr lang="en-US" sz="2400" b="0" i="0" u="none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Century were France, England and Spain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Earlier Wars, various territories changed hands.  Caribbean territories were often far more valuable than mainland North America. The exchanges were part of broader deals.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1754 the first clash of the F &amp; I War began, </a:t>
            </a:r>
            <a:r>
              <a:rPr lang="en-US" sz="24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escalated </a:t>
            </a: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into a World </a:t>
            </a:r>
            <a:r>
              <a:rPr lang="en-US" sz="24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 (Europe, Caribbean, Canada, US, India)</a:t>
            </a:r>
            <a:endParaRPr lang="en-US" sz="24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a result of the War, France was ousted from the continent</a:t>
            </a:r>
            <a:r>
              <a:rPr lang="en-US" sz="28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British essentially had a monopoly on Trade and Land.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Colonists no longer had to be “protected” from a foreign power.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2660" y="6359856"/>
            <a:ext cx="85186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i="1" dirty="0"/>
              <a:t>How did </a:t>
            </a:r>
            <a:r>
              <a:rPr lang="en-US" sz="2000" i="1" dirty="0" smtClean="0"/>
              <a:t>Britain’s change </a:t>
            </a:r>
            <a:r>
              <a:rPr lang="en-US" sz="2000" i="1" dirty="0"/>
              <a:t>the colonists relationship to the mother country?</a:t>
            </a:r>
          </a:p>
          <a:p>
            <a:endParaRPr lang="en-US" sz="20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/>
        </p:nvSpPr>
        <p:spPr>
          <a:xfrm>
            <a:off x="1752600" y="5191125"/>
            <a:ext cx="1447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2400" b="1" i="0" u="none" strike="noStrike" cap="none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British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5181600" y="5191125"/>
            <a:ext cx="1524000" cy="45720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ct val="25000"/>
              <a:buFont typeface="Comic Sans MS"/>
              <a:buNone/>
            </a:pPr>
            <a:r>
              <a:rPr lang="en-US" sz="2400" b="1" i="0" u="none" strike="noStrike" cap="none">
                <a:solidFill>
                  <a:srgbClr val="003399"/>
                </a:solidFill>
                <a:latin typeface="Comic Sans MS"/>
                <a:ea typeface="Comic Sans MS"/>
                <a:cs typeface="Comic Sans MS"/>
                <a:sym typeface="Comic Sans MS"/>
              </a:rPr>
              <a:t>French</a:t>
            </a:r>
          </a:p>
        </p:txBody>
      </p:sp>
      <p:cxnSp>
        <p:nvCxnSpPr>
          <p:cNvPr id="95" name="Shape 95"/>
          <p:cNvCxnSpPr/>
          <p:nvPr/>
        </p:nvCxnSpPr>
        <p:spPr>
          <a:xfrm>
            <a:off x="3048000" y="5419725"/>
            <a:ext cx="685800" cy="0"/>
          </a:xfrm>
          <a:prstGeom prst="straightConnector1">
            <a:avLst/>
          </a:prstGeom>
          <a:noFill/>
          <a:ln w="28575" cap="flat" cmpd="sng">
            <a:solidFill>
              <a:srgbClr val="003300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cxnSp>
        <p:nvCxnSpPr>
          <p:cNvPr id="96" name="Shape 96"/>
          <p:cNvCxnSpPr/>
          <p:nvPr/>
        </p:nvCxnSpPr>
        <p:spPr>
          <a:xfrm rot="10800000">
            <a:off x="4572000" y="5419725"/>
            <a:ext cx="685800" cy="0"/>
          </a:xfrm>
          <a:prstGeom prst="straightConnector1">
            <a:avLst/>
          </a:prstGeom>
          <a:noFill/>
          <a:ln w="28575" cap="flat" cmpd="sng">
            <a:solidFill>
              <a:srgbClr val="003300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pic>
        <p:nvPicPr>
          <p:cNvPr id="97" name="Shape 97" descr="NuclearExplos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8094" y="5024195"/>
            <a:ext cx="733217" cy="82848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/>
          <p:nvPr/>
        </p:nvSpPr>
        <p:spPr>
          <a:xfrm>
            <a:off x="914400" y="5699125"/>
            <a:ext cx="6858000" cy="396875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Comic Sans MS"/>
              <a:buNone/>
            </a:pPr>
            <a:r>
              <a:rPr lang="en-US" sz="2000" b="1" i="0" u="none" strike="noStrike" cap="none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</a:t>
            </a:r>
          </a:p>
        </p:txBody>
      </p:sp>
      <p:pic>
        <p:nvPicPr>
          <p:cNvPr id="99" name="Shape 99" descr="OhioRiverValley-17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02137" y="1219200"/>
            <a:ext cx="2682046" cy="37338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00" name="Shape 100"/>
          <p:cNvSpPr txBox="1"/>
          <p:nvPr/>
        </p:nvSpPr>
        <p:spPr>
          <a:xfrm>
            <a:off x="1371600" y="2286000"/>
            <a:ext cx="2819400" cy="1601787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</a:t>
            </a:r>
            <a:b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Ohio Valley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Pittsburgh</a:t>
            </a:r>
          </a:p>
        </p:txBody>
      </p:sp>
      <p:cxnSp>
        <p:nvCxnSpPr>
          <p:cNvPr id="101" name="Shape 101"/>
          <p:cNvCxnSpPr/>
          <p:nvPr/>
        </p:nvCxnSpPr>
        <p:spPr>
          <a:xfrm rot="10800000">
            <a:off x="4076700" y="2552700"/>
            <a:ext cx="0" cy="5334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med" len="med"/>
            <a:tailEnd type="triangle" w="med" len="med"/>
          </a:ln>
        </p:spPr>
      </p:cxnSp>
      <p:sp>
        <p:nvSpPr>
          <p:cNvPr id="102" name="Shape 102"/>
          <p:cNvSpPr txBox="1"/>
          <p:nvPr/>
        </p:nvSpPr>
        <p:spPr>
          <a:xfrm>
            <a:off x="1676400" y="228600"/>
            <a:ext cx="6019800" cy="701675"/>
          </a:xfrm>
          <a:prstGeom prst="rect">
            <a:avLst/>
          </a:prstGeom>
          <a:noFill/>
          <a:ln>
            <a:noFill/>
          </a:ln>
          <a:effectLst>
            <a:outerShdw blurRad="63500" dist="35921" dir="2700000">
              <a:srgbClr val="333399"/>
            </a:outerShdw>
          </a:effectLst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Rockwell"/>
              <a:buNone/>
            </a:pPr>
            <a:r>
              <a:rPr lang="en-US" sz="4000" b="1" i="0" u="none" strike="noStrike" cap="none">
                <a:solidFill>
                  <a:srgbClr val="CC0000"/>
                </a:solidFill>
                <a:latin typeface="Rockwell"/>
                <a:ea typeface="Rockwell"/>
                <a:cs typeface="Rockwell"/>
                <a:sym typeface="Rockwell"/>
              </a:rPr>
              <a:t>1754 → The First Clash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21205" y="5766272"/>
            <a:ext cx="8761863" cy="106035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young George Washington accidentally created this </a:t>
            </a:r>
            <a:r>
              <a:rPr lang="en-US" sz="18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</a:t>
            </a:r>
          </a:p>
          <a:p>
            <a:pPr>
              <a:buClr>
                <a:schemeClr val="dk1"/>
              </a:buClr>
              <a:buSzPct val="25000"/>
            </a:pPr>
            <a:r>
              <a:rPr lang="en-US" sz="1800" dirty="0"/>
              <a:t>Pittsburg--got it’s name from William Pitt, the British Prime Minister during the War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lang="en-US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/>
        </p:nvSpPr>
        <p:spPr>
          <a:xfrm>
            <a:off x="1524000" y="1600200"/>
            <a:ext cx="6324600" cy="45720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omic Sans MS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Ben Franklin</a:t>
            </a:r>
          </a:p>
        </p:txBody>
      </p:sp>
      <p:pic>
        <p:nvPicPr>
          <p:cNvPr id="109" name="Shape 109" descr="Join_Or_Die-Franklin-snake"/>
          <p:cNvPicPr preferRelativeResize="0"/>
          <p:nvPr/>
        </p:nvPicPr>
        <p:blipFill rotWithShape="1">
          <a:blip r:embed="rId3">
            <a:alphaModFix/>
          </a:blip>
          <a:srcRect l="4166" t="3018" r="2082" b="3395"/>
          <a:stretch/>
        </p:blipFill>
        <p:spPr>
          <a:xfrm>
            <a:off x="2649749" y="2165369"/>
            <a:ext cx="3423514" cy="235786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/>
          <p:nvPr/>
        </p:nvSpPr>
        <p:spPr>
          <a:xfrm>
            <a:off x="1123006" y="4658318"/>
            <a:ext cx="6477000" cy="831850"/>
          </a:xfrm>
          <a:prstGeom prst="rect">
            <a:avLst/>
          </a:prstGeom>
          <a:noFill/>
          <a:ln>
            <a:noFill/>
          </a:ln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Comic Sans MS"/>
              <a:buNone/>
            </a:pPr>
            <a:r>
              <a:rPr lang="en-US" sz="2400" b="1" i="0" u="none" strike="noStrike" cap="none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Albany Plan Rejected: Colonies </a:t>
            </a:r>
            <a:r>
              <a:rPr lang="en-US" sz="2400" b="1" i="0" u="sng" strike="noStrike" cap="none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reject</a:t>
            </a:r>
            <a:r>
              <a:rPr lang="en-US" sz="2400" b="1" i="0" u="none" strike="noStrike" cap="none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plan for a confederation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1371600" y="152400"/>
            <a:ext cx="6248400" cy="1311275"/>
          </a:xfrm>
          <a:prstGeom prst="rect">
            <a:avLst/>
          </a:prstGeom>
          <a:noFill/>
          <a:ln>
            <a:noFill/>
          </a:ln>
          <a:effectLst>
            <a:outerShdw blurRad="63500" dist="35921" dir="2700000">
              <a:srgbClr val="333399"/>
            </a:outerShdw>
          </a:effectLst>
        </p:spPr>
        <p:txBody>
          <a:bodyPr wrap="square" lIns="92075" tIns="46025" rIns="92075" bIns="460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ct val="25000"/>
              <a:buFont typeface="Rockwell"/>
              <a:buNone/>
            </a:pPr>
            <a:r>
              <a:rPr lang="en-US" sz="4000" b="1" i="0" u="none" strike="noStrike" cap="none">
                <a:solidFill>
                  <a:srgbClr val="CC0000"/>
                </a:solidFill>
                <a:latin typeface="Rockwell"/>
                <a:ea typeface="Rockwell"/>
                <a:cs typeface="Rockwell"/>
                <a:sym typeface="Rockwell"/>
              </a:rPr>
              <a:t>1754 → Albany Plan of Union</a:t>
            </a:r>
          </a:p>
        </p:txBody>
      </p:sp>
      <p:sp>
        <p:nvSpPr>
          <p:cNvPr id="112" name="Shape 112"/>
          <p:cNvSpPr txBox="1"/>
          <p:nvPr/>
        </p:nvSpPr>
        <p:spPr>
          <a:xfrm>
            <a:off x="5290782" y="5299668"/>
            <a:ext cx="3962400" cy="381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First inkling of consolidation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" y="586990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 dirty="0"/>
              <a:t>20 years before the 1st Continental Congress!!!- </a:t>
            </a:r>
            <a:r>
              <a:rPr lang="en-US" sz="2000" b="1" i="1" dirty="0" smtClean="0"/>
              <a:t>Have you ever seen a cartoon like this? </a:t>
            </a:r>
            <a:r>
              <a:rPr lang="en-US" sz="2000" b="1" i="1" dirty="0" smtClean="0"/>
              <a:t>Why did </a:t>
            </a:r>
            <a:r>
              <a:rPr lang="en-US" sz="2000" b="1" i="1" dirty="0" smtClean="0"/>
              <a:t>the Plan of Union fail?  </a:t>
            </a:r>
            <a:endParaRPr lang="en-US" sz="2000" b="1" i="1" dirty="0"/>
          </a:p>
          <a:p>
            <a:endParaRPr lang="en-US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1542</Words>
  <Application>Microsoft Office PowerPoint</Application>
  <PresentationFormat>On-screen Show (4:3)</PresentationFormat>
  <Paragraphs>158</Paragraphs>
  <Slides>30</Slides>
  <Notes>30</Notes>
  <HiddenSlides>6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Comic Sans MS</vt:lpstr>
      <vt:lpstr>Rockwell</vt:lpstr>
      <vt:lpstr>Times New Roman</vt:lpstr>
      <vt:lpstr>Default Design</vt:lpstr>
      <vt:lpstr>The Road to Revolution</vt:lpstr>
      <vt:lpstr>Mercantilism</vt:lpstr>
      <vt:lpstr>New Ideas- Enlightenment The purpose of government is to protect life, liberty and _ _ _ _ _ _ _ _ (not decl. of independence)</vt:lpstr>
      <vt:lpstr>Colonists and European Wars</vt:lpstr>
      <vt:lpstr>PowerPoint Presentation</vt:lpstr>
      <vt:lpstr>French &amp; Indian War (aka “7 Years War” in Europe*)</vt:lpstr>
      <vt:lpstr>European Wars -affect the Americas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Proclamation of 1763 (October,1763)</vt:lpstr>
      <vt:lpstr>PowerPoint Presentation</vt:lpstr>
      <vt:lpstr>Sugar Act (1764)</vt:lpstr>
      <vt:lpstr>Stamp Act: 1765</vt:lpstr>
      <vt:lpstr>Stamp Act Congress</vt:lpstr>
      <vt:lpstr>Other Acts</vt:lpstr>
      <vt:lpstr>Sons of Liberty:  Tar &amp; feather tax collectors Responsible for Boston Tea Party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Notice…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Road to Revolution</dc:title>
  <cp:lastModifiedBy>Balazs, Stephen</cp:lastModifiedBy>
  <cp:revision>6</cp:revision>
  <cp:lastPrinted>2017-10-16T12:19:37Z</cp:lastPrinted>
  <dcterms:modified xsi:type="dcterms:W3CDTF">2017-10-16T12:29:13Z</dcterms:modified>
</cp:coreProperties>
</file>